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9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352" r:id="rId4"/>
    <p:sldId id="328" r:id="rId5"/>
    <p:sldId id="262" r:id="rId6"/>
    <p:sldId id="332" r:id="rId7"/>
    <p:sldId id="333" r:id="rId8"/>
    <p:sldId id="334" r:id="rId9"/>
    <p:sldId id="335" r:id="rId10"/>
    <p:sldId id="336" r:id="rId11"/>
    <p:sldId id="339" r:id="rId12"/>
    <p:sldId id="343" r:id="rId13"/>
    <p:sldId id="303" r:id="rId14"/>
    <p:sldId id="341" r:id="rId15"/>
    <p:sldId id="351" r:id="rId16"/>
    <p:sldId id="350" r:id="rId17"/>
    <p:sldId id="300" r:id="rId18"/>
    <p:sldId id="301" r:id="rId19"/>
    <p:sldId id="346" r:id="rId20"/>
    <p:sldId id="355" r:id="rId21"/>
    <p:sldId id="356" r:id="rId22"/>
    <p:sldId id="357" r:id="rId23"/>
    <p:sldId id="353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89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1699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3169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94539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58498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1640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39820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834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81344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811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9245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952500" y="5765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14989317" y="6339647"/>
            <a:ext cx="1" cy="231012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sz="4200" i="1"/>
            </a:lvl1pPr>
          </a:lstStyle>
          <a:p>
            <a:r>
              <a:t>–Johnny Appleseed</a:t>
            </a:r>
          </a:p>
        </p:txBody>
      </p:sp>
      <p:sp>
        <p:nvSpPr>
          <p:cNvPr id="11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>
            <a:spLocks noGrp="1"/>
          </p:cNvSpPr>
          <p:nvPr>
            <p:ph type="pic" idx="21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"/>
          <p:cNvSpPr/>
          <p:nvPr/>
        </p:nvSpPr>
        <p:spPr>
          <a:xfrm>
            <a:off x="-25400" y="-15875"/>
            <a:ext cx="24434800" cy="208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EBF8">
                  <a:alpha val="54998"/>
                </a:srgbClr>
              </a:gs>
              <a:gs pos="100000">
                <a:srgbClr val="0079AF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6" name="Shape"/>
          <p:cNvSpPr/>
          <p:nvPr/>
        </p:nvSpPr>
        <p:spPr>
          <a:xfrm>
            <a:off x="11684000" y="-15876"/>
            <a:ext cx="12700000" cy="1214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BE5">
                  <a:alpha val="29998"/>
                </a:srgbClr>
              </a:gs>
              <a:gs pos="19999">
                <a:srgbClr val="009BE5">
                  <a:alpha val="32998"/>
                </a:srgbClr>
              </a:gs>
              <a:gs pos="100000">
                <a:srgbClr val="00ADB6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39" name="Group"/>
          <p:cNvGrpSpPr/>
          <p:nvPr/>
        </p:nvGrpSpPr>
        <p:grpSpPr>
          <a:xfrm>
            <a:off x="-24382" y="-195073"/>
            <a:ext cx="24420571" cy="2389632"/>
            <a:chOff x="0" y="0"/>
            <a:chExt cx="24420570" cy="2389631"/>
          </a:xfrm>
        </p:grpSpPr>
        <p:pic>
          <p:nvPicPr>
            <p:cNvPr id="137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371806" cy="238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189" y="146305"/>
              <a:ext cx="24408382" cy="2109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7300" y="13036550"/>
            <a:ext cx="317500" cy="406401"/>
          </a:xfrm>
          <a:prstGeom prst="rect">
            <a:avLst/>
          </a:prstGeom>
        </p:spPr>
        <p:txBody>
          <a:bodyPr lIns="0" tIns="0" rIns="0" bIns="0" anchor="b"/>
          <a:lstStyle>
            <a:lvl1pPr algn="r" defTabSz="1828800">
              <a:defRPr>
                <a:solidFill>
                  <a:srgbClr val="045C75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/>
          <p:nvPr/>
        </p:nvSpPr>
        <p:spPr>
          <a:xfrm>
            <a:off x="952499" y="30607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48" name="Line"/>
          <p:cNvSpPr/>
          <p:nvPr/>
        </p:nvSpPr>
        <p:spPr>
          <a:xfrm>
            <a:off x="952499" y="889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298156" y="1250156"/>
            <a:ext cx="15769829" cy="11197829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6350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922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5494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0066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4638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>
            <a:off x="952499" y="3048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>
            <a:off x="952499" y="889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 6"/>
          <p:cNvSpPr/>
          <p:nvPr/>
        </p:nvSpPr>
        <p:spPr>
          <a:xfrm>
            <a:off x="-25400" y="-15877"/>
            <a:ext cx="24434801" cy="2082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739E">
                  <a:alpha val="45000"/>
                </a:srgbClr>
              </a:gs>
              <a:gs pos="100000">
                <a:srgbClr val="00C5CE">
                  <a:alpha val="55000"/>
                </a:srgbClr>
              </a:gs>
            </a:gsLst>
            <a:lin ang="54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177" name="Freeform 7"/>
          <p:cNvSpPr/>
          <p:nvPr/>
        </p:nvSpPr>
        <p:spPr>
          <a:xfrm>
            <a:off x="11684000" y="-15876"/>
            <a:ext cx="12700001" cy="121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FA6">
                  <a:alpha val="30000"/>
                </a:srgbClr>
              </a:gs>
              <a:gs pos="80000">
                <a:srgbClr val="008ABE">
                  <a:alpha val="45000"/>
                </a:srgbClr>
              </a:gs>
            </a:gsLst>
            <a:lin ang="54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180" name="Group 1"/>
          <p:cNvGrpSpPr/>
          <p:nvPr/>
        </p:nvGrpSpPr>
        <p:grpSpPr>
          <a:xfrm>
            <a:off x="-67793" y="-176594"/>
            <a:ext cx="24508579" cy="2406292"/>
            <a:chOff x="0" y="1"/>
            <a:chExt cx="24508578" cy="2406290"/>
          </a:xfrm>
        </p:grpSpPr>
        <p:sp>
          <p:nvSpPr>
            <p:cNvPr id="178" name="Freeform 11"/>
            <p:cNvSpPr/>
            <p:nvPr/>
          </p:nvSpPr>
          <p:spPr>
            <a:xfrm rot="21435692">
              <a:off x="15675" y="583025"/>
              <a:ext cx="24435763" cy="1240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05A0BE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reeform 12"/>
            <p:cNvSpPr/>
            <p:nvPr/>
          </p:nvSpPr>
          <p:spPr>
            <a:xfrm rot="21435692">
              <a:off x="28548" y="729581"/>
              <a:ext cx="24469798" cy="1013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08B6B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1219200" y="1409700"/>
            <a:ext cx="21945600" cy="2286000"/>
          </a:xfrm>
          <a:prstGeom prst="rect">
            <a:avLst/>
          </a:prstGeom>
        </p:spPr>
        <p:txBody>
          <a:bodyPr lIns="0" tIns="0" rIns="0" bIns="0" anchor="b"/>
          <a:lstStyle>
            <a:lvl1pPr algn="l" defTabSz="18288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870326"/>
            <a:ext cx="21945600" cy="8778875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546100" indent="-546100" defTabSz="1828800">
              <a:spcBef>
                <a:spcPts val="1200"/>
              </a:spcBef>
              <a:buClr>
                <a:srgbClr val="0BD0D9"/>
              </a:buClr>
              <a:buSzPct val="9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26836" indent="-533136" defTabSz="1828800">
              <a:spcBef>
                <a:spcPts val="1200"/>
              </a:spcBef>
              <a:buClr>
                <a:srgbClr val="0BD0D9"/>
              </a:buClr>
              <a:buSzPct val="8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277635" indent="-609298" defTabSz="1828800">
              <a:spcBef>
                <a:spcPts val="1200"/>
              </a:spcBef>
              <a:buClr>
                <a:srgbClr val="0BD0D9"/>
              </a:buClr>
              <a:buSzPct val="70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522729" indent="-544829" defTabSz="1828800">
              <a:spcBef>
                <a:spcPts val="1200"/>
              </a:spcBef>
              <a:buClr>
                <a:srgbClr val="0BD0D9"/>
              </a:buClr>
              <a:buSzPct val="6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797368" indent="-544830" defTabSz="1828800">
              <a:spcBef>
                <a:spcPts val="1200"/>
              </a:spcBef>
              <a:buClr>
                <a:srgbClr val="0BD0D9"/>
              </a:buClr>
              <a:buSzPct val="6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13069" y="13097321"/>
            <a:ext cx="351731" cy="345630"/>
          </a:xfrm>
          <a:prstGeom prst="rect">
            <a:avLst/>
          </a:prstGeom>
        </p:spPr>
        <p:txBody>
          <a:bodyPr lIns="0" tIns="0" rIns="0" bIns="0" anchor="b"/>
          <a:lstStyle>
            <a:lvl1pPr algn="r" defTabSz="1828800">
              <a:defRPr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idx="22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Image"/>
          <p:cNvSpPr>
            <a:spLocks noGrp="1"/>
          </p:cNvSpPr>
          <p:nvPr>
            <p:ph type="pic" idx="21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>
            <a:spLocks noGrp="1"/>
          </p:cNvSpPr>
          <p:nvPr>
            <p:ph type="pic" sz="half" idx="21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Image"/>
          <p:cNvSpPr>
            <a:spLocks noGrp="1"/>
          </p:cNvSpPr>
          <p:nvPr>
            <p:ph type="pic" sz="half" idx="22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Image"/>
          <p:cNvSpPr>
            <a:spLocks noGrp="1"/>
          </p:cNvSpPr>
          <p:nvPr>
            <p:ph type="pic" idx="23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axvega@itba.edu.a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obotics and Mechatronics"/>
          <p:cNvSpPr txBox="1">
            <a:spLocks noGrp="1"/>
          </p:cNvSpPr>
          <p:nvPr>
            <p:ph type="title" idx="4294967295"/>
          </p:nvPr>
        </p:nvSpPr>
        <p:spPr>
          <a:xfrm>
            <a:off x="927100" y="7493000"/>
            <a:ext cx="9713191" cy="25146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/>
          </a:lstStyle>
          <a:p>
            <a:r>
              <a:rPr lang="es-MX" dirty="0" smtClean="0"/>
              <a:t>Introducción a los Microcontroladores </a:t>
            </a:r>
            <a:endParaRPr dirty="0"/>
          </a:p>
        </p:txBody>
      </p:sp>
      <p:sp>
        <p:nvSpPr>
          <p:cNvPr id="193" name="Rodrigo Ramele…"/>
          <p:cNvSpPr txBox="1">
            <a:spLocks noGrp="1"/>
          </p:cNvSpPr>
          <p:nvPr>
            <p:ph type="body" sz="quarter" idx="4294967295"/>
          </p:nvPr>
        </p:nvSpPr>
        <p:spPr>
          <a:xfrm>
            <a:off x="15129165" y="7493000"/>
            <a:ext cx="8327736" cy="25146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3200"/>
            </a:pPr>
            <a:r>
              <a:rPr lang="es-MX" dirty="0" smtClean="0"/>
              <a:t>Vega Maximiliano Leonel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3200"/>
            </a:pPr>
            <a:r>
              <a:rPr lang="es-MX" dirty="0" smtClean="0"/>
              <a:t>Mail: </a:t>
            </a:r>
            <a:r>
              <a:rPr lang="es-MX" dirty="0" smtClean="0">
                <a:hlinkClick r:id="rId2"/>
              </a:rPr>
              <a:t>maxvega@itba.edu.ar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Microprocesadores y Control “22.57”</a:t>
            </a:r>
            <a:endParaRPr dirty="0"/>
          </a:p>
        </p:txBody>
      </p:sp>
      <p:pic>
        <p:nvPicPr>
          <p:cNvPr id="194" name="itbalogoshaded.png" descr="itbalogoshad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4751" y="1"/>
            <a:ext cx="10929249" cy="5708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Line"/>
          <p:cNvSpPr/>
          <p:nvPr/>
        </p:nvSpPr>
        <p:spPr>
          <a:xfrm>
            <a:off x="1054100" y="7493000"/>
            <a:ext cx="22275800" cy="0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  <a:endParaRPr/>
          </a:p>
        </p:txBody>
      </p:sp>
      <p:sp>
        <p:nvSpPr>
          <p:cNvPr id="196" name="Line"/>
          <p:cNvSpPr/>
          <p:nvPr/>
        </p:nvSpPr>
        <p:spPr>
          <a:xfrm>
            <a:off x="1054100" y="10007600"/>
            <a:ext cx="22275800" cy="0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  <a:endParaRPr/>
          </a:p>
        </p:txBody>
      </p:sp>
      <p:sp>
        <p:nvSpPr>
          <p:cNvPr id="197" name="There is no intelligence, without action."/>
          <p:cNvSpPr txBox="1"/>
          <p:nvPr/>
        </p:nvSpPr>
        <p:spPr>
          <a:xfrm>
            <a:off x="1003300" y="6573219"/>
            <a:ext cx="10642600" cy="60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Transductores</a:t>
            </a:r>
            <a:endParaRPr dirty="0"/>
          </a:p>
        </p:txBody>
      </p:sp>
      <p:sp>
        <p:nvSpPr>
          <p:cNvPr id="223" name="TextBox 5"/>
          <p:cNvSpPr txBox="1"/>
          <p:nvPr/>
        </p:nvSpPr>
        <p:spPr>
          <a:xfrm>
            <a:off x="1579418" y="9100470"/>
            <a:ext cx="1061258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MX" dirty="0" smtClean="0"/>
              <a:t/>
            </a:r>
            <a:br>
              <a:rPr lang="es-MX" dirty="0" smtClean="0"/>
            </a:br>
            <a:endParaRPr dirty="0"/>
          </a:p>
        </p:txBody>
      </p:sp>
      <p:sp>
        <p:nvSpPr>
          <p:cNvPr id="4" name="CuadroTexto 3"/>
          <p:cNvSpPr txBox="1"/>
          <p:nvPr/>
        </p:nvSpPr>
        <p:spPr>
          <a:xfrm>
            <a:off x="952499" y="3894654"/>
            <a:ext cx="6960145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b="1" u="sng" dirty="0" smtClean="0"/>
              <a:t>Definición:</a:t>
            </a:r>
            <a:endParaRPr lang="es-MX" u="sng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dirty="0" smtClean="0"/>
              <a:t>Dispositivos que permiten obtener una señal </a:t>
            </a:r>
            <a:r>
              <a:rPr lang="es-MX" b="1" dirty="0" smtClean="0"/>
              <a:t>eléctrica </a:t>
            </a:r>
            <a:r>
              <a:rPr lang="es-MX" dirty="0" smtClean="0"/>
              <a:t>a partir de la </a:t>
            </a:r>
            <a:r>
              <a:rPr lang="es-MX" b="1" dirty="0" smtClean="0"/>
              <a:t>variación</a:t>
            </a:r>
            <a:r>
              <a:rPr lang="es-MX" dirty="0" smtClean="0"/>
              <a:t> de una magnitud física.</a:t>
            </a:r>
            <a:endParaRPr kumimoji="0" lang="es-MX" sz="32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52501" y="6838312"/>
            <a:ext cx="69601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MX" b="1" u="sng" dirty="0" smtClean="0"/>
              <a:t>Empleo:</a:t>
            </a:r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dirty="0" smtClean="0"/>
              <a:t>Idealmente la relación entre la señal eléctrica y la variación de la magnitud física es una ley de proporcionalidad directa. En la práctica esto no se cumple totalmente y debe conocerse las características del dispositivo transductor para </a:t>
            </a:r>
            <a:r>
              <a:rPr lang="es-MX" b="1" dirty="0" smtClean="0"/>
              <a:t>obtener datos coherentes y fiables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829" y="3677996"/>
            <a:ext cx="4505334" cy="3554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091" y="3677995"/>
            <a:ext cx="10259291" cy="3554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Encoder Working Principle &amp; Theory Explanation - IPCS Autom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1427" y="7765977"/>
            <a:ext cx="6046736" cy="37787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ssets.omega.com/resources/how-thermocouples-work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91" y="7765977"/>
            <a:ext cx="8431397" cy="37787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3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Transductores</a:t>
            </a:r>
            <a:endParaRPr dirty="0"/>
          </a:p>
        </p:txBody>
      </p:sp>
      <p:sp>
        <p:nvSpPr>
          <p:cNvPr id="223" name="TextBox 5"/>
          <p:cNvSpPr txBox="1"/>
          <p:nvPr/>
        </p:nvSpPr>
        <p:spPr>
          <a:xfrm>
            <a:off x="1579418" y="9100470"/>
            <a:ext cx="1061258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MX" dirty="0" smtClean="0"/>
              <a:t/>
            </a:r>
            <a:br>
              <a:rPr lang="es-MX" dirty="0" smtClean="0"/>
            </a:b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1" y="3494890"/>
            <a:ext cx="6896969" cy="4039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https://qph.cf2.quoracdn.net/main-qimg-b2e70f0171dc10d03f0342981c5e15f9-pjl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526974"/>
            <a:ext cx="6584373" cy="40393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906" y="8152577"/>
            <a:ext cx="10229899" cy="4417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0739" y="3494890"/>
            <a:ext cx="6342788" cy="4071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6" name="Picture 8" descr="https://lh5.googleusercontent.com/proxy/0PwRPbZGBxyAJjgC4OEgmWHOgYsH4g16DfNXcfvpIWNDH0tlZdZ1FEGkpV0_nkn7DsJpXz5BrhJp6uvrpp9hMb7HEMvtQuHttN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8918" y="8152577"/>
            <a:ext cx="9171709" cy="44178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91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¿ Qué es un Actuador?</a:t>
            </a:r>
            <a:endParaRPr dirty="0"/>
          </a:p>
        </p:txBody>
      </p:sp>
      <p:sp>
        <p:nvSpPr>
          <p:cNvPr id="223" name="TextBox 5"/>
          <p:cNvSpPr txBox="1"/>
          <p:nvPr/>
        </p:nvSpPr>
        <p:spPr>
          <a:xfrm>
            <a:off x="1579418" y="9100470"/>
            <a:ext cx="1061258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MX" dirty="0" smtClean="0"/>
              <a:t/>
            </a:r>
            <a:br>
              <a:rPr lang="es-MX" dirty="0" smtClean="0"/>
            </a:br>
            <a:endParaRPr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59" y="6304057"/>
            <a:ext cx="14188938" cy="62237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073" y="9971469"/>
            <a:ext cx="3399075" cy="239820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381000">
              <a:schemeClr val="tx1"/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9218" name="Picture 2" descr="Hybrid Motor Driver, 24V-50VDC DC Motor Driver Motor Driver, for CNC Hybrid  Motors' : Amazon.in: Home Improvem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425" y="3597381"/>
            <a:ext cx="3528923" cy="31936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381000">
              <a:srgbClr val="F89708">
                <a:alpha val="40000"/>
              </a:srgbClr>
            </a:glow>
            <a:outerShdw blurRad="101600" dist="50800" dir="7200000" algn="tl" rotWithShape="0">
              <a:srgbClr val="FFC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wotrees 38mm 4 Plomo Nema17 Stepper Motor 42 Motor Nema 17 Motor 42BYGH  38MM 1.5A 17HS4401 Motor para CNC XYZ 3D Impresora Mo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7980" y="9390791"/>
            <a:ext cx="3486737" cy="331469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381000">
              <a:srgbClr val="FF6699"/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877" y="3473389"/>
            <a:ext cx="3735408" cy="3695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Rectángulo redondeado 30"/>
          <p:cNvSpPr/>
          <p:nvPr/>
        </p:nvSpPr>
        <p:spPr>
          <a:xfrm>
            <a:off x="17935465" y="3510263"/>
            <a:ext cx="3830819" cy="3658306"/>
          </a:xfrm>
          <a:prstGeom prst="roundRect">
            <a:avLst/>
          </a:prstGeom>
          <a:noFill/>
          <a:ln w="0" cap="flat">
            <a:solidFill>
              <a:srgbClr val="0070C0"/>
            </a:solidFill>
            <a:miter lim="400000"/>
          </a:ln>
          <a:effectLst>
            <a:glow rad="381000">
              <a:schemeClr val="accent1">
                <a:satMod val="175000"/>
                <a:alpha val="40000"/>
              </a:schemeClr>
            </a:glo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923327" y="3567084"/>
            <a:ext cx="5895380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b="1" u="sng" dirty="0" smtClean="0"/>
              <a:t>Señalización:</a:t>
            </a:r>
            <a:endParaRPr lang="es-MX" u="sng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dirty="0" smtClean="0"/>
              <a:t>Los controladores pueden producir señales eléctricas de </a:t>
            </a:r>
            <a:r>
              <a:rPr lang="es-MX" b="1" dirty="0" smtClean="0"/>
              <a:t>baja tensión y corriente</a:t>
            </a:r>
            <a:r>
              <a:rPr lang="es-MX" dirty="0" smtClean="0"/>
              <a:t>.</a:t>
            </a:r>
            <a:endParaRPr kumimoji="0" lang="es-MX" sz="32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923327" y="6031494"/>
            <a:ext cx="5895380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b="1" u="sng" dirty="0" smtClean="0"/>
              <a:t>Driver:</a:t>
            </a:r>
            <a:endParaRPr lang="es-MX" u="sng" dirty="0" smtClean="0"/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MX" dirty="0" smtClean="0"/>
              <a:t>Los actuadores requieren </a:t>
            </a:r>
            <a:r>
              <a:rPr lang="es-MX" b="1" dirty="0" smtClean="0"/>
              <a:t>altas tensiones y corrientes </a:t>
            </a:r>
            <a:r>
              <a:rPr lang="es-MX" dirty="0" smtClean="0"/>
              <a:t>para su funcionamiento.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MX" sz="32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Controlan</a:t>
            </a:r>
            <a:r>
              <a:rPr kumimoji="0" lang="es-MX" sz="320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 el </a:t>
            </a:r>
            <a:r>
              <a:rPr kumimoji="0" lang="es-MX" sz="3200" b="1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flujo de energía </a:t>
            </a:r>
            <a:r>
              <a:rPr kumimoji="0" lang="es-MX" sz="320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entre la fuente de “</a:t>
            </a:r>
            <a:r>
              <a:rPr kumimoji="0" lang="es-MX" sz="3200" i="0" u="none" strike="noStrike" cap="none" spc="0" normalizeH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power</a:t>
            </a:r>
            <a:r>
              <a:rPr kumimoji="0" lang="es-MX" sz="320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 </a:t>
            </a:r>
            <a:r>
              <a:rPr kumimoji="0" lang="es-MX" sz="3200" i="0" u="none" strike="noStrike" cap="none" spc="0" normalizeH="0" dirty="0" err="1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train</a:t>
            </a:r>
            <a:r>
              <a:rPr kumimoji="0" lang="es-MX" sz="320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” y los actuadores en base a las órdenes del controlador.</a:t>
            </a:r>
            <a:endParaRPr kumimoji="0" lang="es-MX" sz="32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527446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Act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Actuadores</a:t>
            </a:r>
            <a:endParaRPr dirty="0"/>
          </a:p>
        </p:txBody>
      </p:sp>
      <p:pic>
        <p:nvPicPr>
          <p:cNvPr id="11266" name="Picture 2" descr="What is a DC motor? - DC motor types, how they work, and how to control  them | ASP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36" y="3292393"/>
            <a:ext cx="7554191" cy="46291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35mm DIN Rail DPDT 8P General Purpose Power Relay AC 24V Coil w Socket :  Amazon.in: Home &amp; Kit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986" y="3234252"/>
            <a:ext cx="4041775" cy="46595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20" y="8407238"/>
            <a:ext cx="6017896" cy="4629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72" name="Picture 8" descr="CILINDROS O PISTONES NEUMÁTICOS LANDING - ENLACETE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220" y="3211837"/>
            <a:ext cx="4762500" cy="4762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GENEBRE: ELECTROVALVULA 2 VIA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817" y="8349096"/>
            <a:ext cx="5086050" cy="4571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Resistor for Hand Pvc Capsule Heat Shrinker 600W IPR008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9761" y="8374577"/>
            <a:ext cx="4520045" cy="45200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Probots NEMA17 Stepper Motor 48mm Buy Online In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179" y="3292393"/>
            <a:ext cx="4629657" cy="46296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9416" y="8960300"/>
            <a:ext cx="5533420" cy="3348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Controladores</a:t>
            </a:r>
            <a:endParaRPr dirty="0"/>
          </a:p>
        </p:txBody>
      </p:sp>
      <p:sp>
        <p:nvSpPr>
          <p:cNvPr id="2" name="AutoShape 4" descr="Nyquist frequency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146" name="Picture 2" descr="https://images.wiautomation.com/public/images/landing/anticipa/product/06_11_2023_15_23_18_TM221C16R_Schneider_Electr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61" y="3347168"/>
            <a:ext cx="5078557" cy="5078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UCLEO-G0B1RE STM32 Nucleo-64 Dev Board - STMicro | Mou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053" y="8425726"/>
            <a:ext cx="7099685" cy="49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761" y="3847741"/>
            <a:ext cx="5026489" cy="4040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7593" y="3347168"/>
            <a:ext cx="6572407" cy="4821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60" name="Picture 16" descr="TMDX5505EZDSP Evaluation board | TI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302" y="8712544"/>
            <a:ext cx="7728876" cy="43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/>
          <p:cNvSpPr txBox="1"/>
          <p:nvPr/>
        </p:nvSpPr>
        <p:spPr>
          <a:xfrm>
            <a:off x="1849825" y="3252706"/>
            <a:ext cx="105958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s-MX" sz="32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PLC</a:t>
            </a:r>
            <a:endParaRPr kumimoji="0" lang="es-MX" sz="32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9048798" y="3630792"/>
            <a:ext cx="129987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s-MX" sz="32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FPGA</a:t>
            </a:r>
            <a:endParaRPr kumimoji="0" lang="es-MX" sz="32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6463915" y="3630792"/>
            <a:ext cx="105958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s-MX" sz="32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SBC</a:t>
            </a:r>
            <a:endParaRPr kumimoji="0" lang="es-MX" sz="32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5518766" y="9351362"/>
            <a:ext cx="129987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s-MX" sz="32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DSP</a:t>
            </a:r>
            <a:endParaRPr kumimoji="0" lang="es-MX" sz="32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3247642" y="9019901"/>
            <a:ext cx="129987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s-MX" sz="32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MCU</a:t>
            </a:r>
            <a:endParaRPr kumimoji="0" lang="es-MX" sz="32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645082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dirty="0" smtClean="0"/>
              <a:t>MCU</a:t>
            </a:r>
            <a:endParaRPr dirty="0"/>
          </a:p>
        </p:txBody>
      </p:sp>
      <p:sp>
        <p:nvSpPr>
          <p:cNvPr id="2" name="AutoShape 4" descr="Nyquist frequency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7" name="CuadroTexto 16"/>
          <p:cNvSpPr txBox="1"/>
          <p:nvPr/>
        </p:nvSpPr>
        <p:spPr>
          <a:xfrm>
            <a:off x="952500" y="3364448"/>
            <a:ext cx="8915400" cy="10074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/>
              <a:t>Características:</a:t>
            </a:r>
            <a:br>
              <a:rPr lang="es-MX" sz="3600" b="1" u="sng" dirty="0" smtClean="0"/>
            </a:br>
            <a:endParaRPr lang="es-MX" sz="3600" b="1" u="sng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MCU (Micro </a:t>
            </a:r>
            <a:r>
              <a:rPr lang="es-MX" sz="3600" dirty="0" err="1" smtClean="0"/>
              <a:t>Controller</a:t>
            </a:r>
            <a:r>
              <a:rPr lang="es-MX" sz="3600" dirty="0" smtClean="0"/>
              <a:t> </a:t>
            </a:r>
            <a:r>
              <a:rPr lang="es-MX" sz="3600" dirty="0" err="1" smtClean="0"/>
              <a:t>Unit</a:t>
            </a:r>
            <a:r>
              <a:rPr lang="es-MX" sz="3600" dirty="0" smtClean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Lenguaje de </a:t>
            </a:r>
            <a:r>
              <a:rPr lang="es-MX" sz="3600" dirty="0" err="1" smtClean="0"/>
              <a:t>progamación</a:t>
            </a:r>
            <a:r>
              <a:rPr lang="es-MX" sz="3600" dirty="0" smtClean="0"/>
              <a:t>: ASM, C, C++, Python, JAVA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Aplicaciones de complejidad baja, media y alta: AUTOMOTRÍZ, ELECTROMEDICINA, HOUSE HOLD APPLIANCE, ETC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Las gamas se diferencian por los periféricos y longitud de palabra de cómputo (8 bits, 16 bits, 32 bits).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Periféricos:</a:t>
            </a:r>
          </a:p>
          <a:p>
            <a:pPr lvl="2" algn="l"/>
            <a:r>
              <a:rPr lang="es-MX" sz="3600" dirty="0" smtClean="0"/>
              <a:t>	- I2C, SPI, UART, CAN, </a:t>
            </a:r>
            <a:r>
              <a:rPr lang="es-MX" sz="3600" dirty="0" err="1" smtClean="0"/>
              <a:t>etc</a:t>
            </a:r>
            <a:endParaRPr lang="es-MX" sz="3600" dirty="0" smtClean="0"/>
          </a:p>
          <a:p>
            <a:pPr lvl="2" algn="l"/>
            <a:r>
              <a:rPr lang="es-MX" sz="3600" dirty="0"/>
              <a:t>	</a:t>
            </a:r>
            <a:r>
              <a:rPr lang="es-MX" sz="3600" dirty="0" smtClean="0"/>
              <a:t>- ADC, DAC</a:t>
            </a:r>
          </a:p>
          <a:p>
            <a:pPr lvl="2" algn="l"/>
            <a:r>
              <a:rPr lang="es-MX" sz="3600" dirty="0" smtClean="0"/>
              <a:t>	- GPIO, TIMERS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En la actualidad hay </a:t>
            </a:r>
            <a:r>
              <a:rPr lang="es-MX" sz="3600" dirty="0" err="1" smtClean="0"/>
              <a:t>MCUs</a:t>
            </a:r>
            <a:r>
              <a:rPr lang="es-MX" sz="3600" dirty="0" smtClean="0"/>
              <a:t> con amplificadores analógicos integrados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3392685"/>
            <a:ext cx="13106400" cy="7068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What's The Deal With Atmel And Microchip? | Hackad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75" y="10737569"/>
            <a:ext cx="38290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100" y="10770316"/>
            <a:ext cx="1914525" cy="1304925"/>
          </a:xfrm>
          <a:prstGeom prst="rect">
            <a:avLst/>
          </a:prstGeom>
        </p:spPr>
      </p:pic>
      <p:pic>
        <p:nvPicPr>
          <p:cNvPr id="5130" name="Picture 10" descr="Texas Instrumen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75" y="12075241"/>
            <a:ext cx="3886200" cy="1363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Wireless SoCs, Software, Cloud and AIoT Solutions | Espressif System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0" y="12384483"/>
            <a:ext cx="4462895" cy="8029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Quectel presenta una solución industrial inteligente de clasificación por  colores con «edge intelligence» en la feria Embedded World 2023 | Business  Wi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5720" y="12141436"/>
            <a:ext cx="3834823" cy="12975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40200" y="10919824"/>
            <a:ext cx="5257800" cy="1019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2926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dirty="0" smtClean="0"/>
              <a:t>DSP</a:t>
            </a:r>
            <a:endParaRPr dirty="0"/>
          </a:p>
        </p:txBody>
      </p:sp>
      <p:sp>
        <p:nvSpPr>
          <p:cNvPr id="2" name="AutoShape 4" descr="Nyquist frequency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7" name="CuadroTexto 16"/>
          <p:cNvSpPr txBox="1"/>
          <p:nvPr/>
        </p:nvSpPr>
        <p:spPr>
          <a:xfrm>
            <a:off x="952500" y="4041247"/>
            <a:ext cx="8915400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/>
              <a:t>Características:</a:t>
            </a:r>
            <a:br>
              <a:rPr lang="es-MX" sz="3600" b="1" u="sng" dirty="0" smtClean="0"/>
            </a:br>
            <a:endParaRPr lang="es-MX" sz="3600" b="1" u="sng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DSP (Digital </a:t>
            </a:r>
            <a:r>
              <a:rPr lang="es-MX" sz="3600" dirty="0" err="1" smtClean="0"/>
              <a:t>Signal</a:t>
            </a:r>
            <a:r>
              <a:rPr lang="es-MX" sz="3600" dirty="0" smtClean="0"/>
              <a:t> </a:t>
            </a:r>
            <a:r>
              <a:rPr lang="es-MX" sz="3600" dirty="0" err="1" smtClean="0"/>
              <a:t>Proessor</a:t>
            </a:r>
            <a:r>
              <a:rPr lang="es-MX" sz="3600" dirty="0" smtClean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Lenguaje de </a:t>
            </a:r>
            <a:r>
              <a:rPr lang="es-MX" sz="3600" dirty="0" err="1" smtClean="0"/>
              <a:t>progamación</a:t>
            </a:r>
            <a:r>
              <a:rPr lang="es-MX" sz="3600" dirty="0" smtClean="0"/>
              <a:t>: ASM, C, C++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Aplicaciones de alta velocidad: AUDIO, ELECTROMEDICINA.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MCU con Hardware para acelerar cómputo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err="1" smtClean="0"/>
              <a:t>Fixed</a:t>
            </a:r>
            <a:r>
              <a:rPr lang="es-MX" sz="3600" dirty="0" smtClean="0"/>
              <a:t> Point </a:t>
            </a:r>
            <a:r>
              <a:rPr lang="es-MX" sz="3600" dirty="0" err="1" smtClean="0"/>
              <a:t>arithmetic</a:t>
            </a:r>
            <a:r>
              <a:rPr lang="es-MX" sz="3600" dirty="0" smtClean="0"/>
              <a:t> vs FPU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Consideraciones de Tiempo Real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En la Actualidad Tienden a desaparecer por la evolución en los MCU</a:t>
            </a:r>
          </a:p>
        </p:txBody>
      </p:sp>
      <p:pic>
        <p:nvPicPr>
          <p:cNvPr id="4098" name="Picture 2" descr="Difference between a DSP processor operation and FPGA based operation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4" y="4041247"/>
            <a:ext cx="12265025" cy="85999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Texas Instr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0926247"/>
            <a:ext cx="4055014" cy="14230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rchivo:Analog Devices Logo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3" y="10832560"/>
            <a:ext cx="3432174" cy="138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87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al-Time Op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Real-Time Operation</a:t>
            </a:r>
          </a:p>
        </p:txBody>
      </p:sp>
      <p:sp>
        <p:nvSpPr>
          <p:cNvPr id="598" name="DIN 44300 Definition: process of computing system in which programs for processing accruing data are constantly ready.  Ready means, that processing results are available within a predetermined period (DIN 44300-9).…"/>
          <p:cNvSpPr txBox="1">
            <a:spLocks noGrp="1"/>
          </p:cNvSpPr>
          <p:nvPr>
            <p:ph type="body" idx="4294967295"/>
          </p:nvPr>
        </p:nvSpPr>
        <p:spPr>
          <a:xfrm>
            <a:off x="960460" y="3543300"/>
            <a:ext cx="22479001" cy="8572500"/>
          </a:xfrm>
          <a:prstGeom prst="rect">
            <a:avLst/>
          </a:prstGeom>
        </p:spPr>
        <p:txBody>
          <a:bodyPr/>
          <a:lstStyle/>
          <a:p>
            <a:pPr marL="463294" indent="-463294" defTabSz="627379">
              <a:spcBef>
                <a:spcPts val="2500"/>
              </a:spcBef>
              <a:defRPr sz="3800" b="1"/>
            </a:pPr>
            <a:r>
              <a:rPr dirty="0"/>
              <a:t>DIN 44300 Definition: </a:t>
            </a:r>
            <a:r>
              <a:rPr b="0" dirty="0"/>
              <a:t>process of computing system in which programs for processing accruing data are constantly ready.  Ready means, that processing results are available within a predetermined period (DIN 44300-9). </a:t>
            </a:r>
            <a:br>
              <a:rPr b="0" dirty="0"/>
            </a:br>
            <a:endParaRPr b="0" dirty="0"/>
          </a:p>
          <a:p>
            <a:pPr marL="463294" indent="-463294" defTabSz="627379">
              <a:spcBef>
                <a:spcPts val="2500"/>
              </a:spcBef>
              <a:defRPr sz="3800" b="1"/>
            </a:pPr>
            <a:r>
              <a:rPr b="0" dirty="0"/>
              <a:t>Deterministic user-code on a RTOS</a:t>
            </a:r>
          </a:p>
          <a:p>
            <a:pPr marL="1072894" lvl="1" indent="-463294" defTabSz="627379">
              <a:spcBef>
                <a:spcPts val="2500"/>
              </a:spcBef>
              <a:defRPr sz="3800" b="1"/>
            </a:pPr>
            <a:r>
              <a:rPr b="0" dirty="0"/>
              <a:t>In other words, process each task in a predetermined time window.</a:t>
            </a:r>
          </a:p>
          <a:p>
            <a:pPr marL="1072894" lvl="1" indent="-463294" defTabSz="627379">
              <a:spcBef>
                <a:spcPts val="2500"/>
              </a:spcBef>
              <a:defRPr sz="3800" b="1"/>
            </a:pPr>
            <a:r>
              <a:rPr b="0" dirty="0" err="1"/>
              <a:t>Raspbian</a:t>
            </a:r>
            <a:r>
              <a:rPr b="0" dirty="0"/>
              <a:t> with RT_PREEMPT flag (or </a:t>
            </a:r>
            <a:r>
              <a:rPr b="0" dirty="0" err="1"/>
              <a:t>linux-lowlatency</a:t>
            </a:r>
            <a:r>
              <a:rPr b="0" dirty="0"/>
              <a:t>).  </a:t>
            </a:r>
            <a:r>
              <a:rPr b="0" dirty="0" err="1"/>
              <a:t>VxWorks</a:t>
            </a:r>
            <a:r>
              <a:rPr b="0" dirty="0"/>
              <a:t>, QNX Neutrino, </a:t>
            </a:r>
            <a:r>
              <a:rPr b="0" dirty="0" err="1"/>
              <a:t>Xenomai</a:t>
            </a:r>
            <a:r>
              <a:rPr b="0" dirty="0"/>
              <a:t>, RTAI, </a:t>
            </a:r>
            <a:r>
              <a:rPr b="0" dirty="0" err="1"/>
              <a:t>FreeRTOS</a:t>
            </a:r>
            <a:endParaRPr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Net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Comunicación</a:t>
            </a:r>
            <a:endParaRPr dirty="0"/>
          </a:p>
        </p:txBody>
      </p:sp>
      <p:sp>
        <p:nvSpPr>
          <p:cNvPr id="605" name="Bluetooth"/>
          <p:cNvSpPr/>
          <p:nvPr/>
        </p:nvSpPr>
        <p:spPr>
          <a:xfrm>
            <a:off x="12072548" y="3875005"/>
            <a:ext cx="3487046" cy="18640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t>Bluetooth</a:t>
            </a:r>
          </a:p>
        </p:txBody>
      </p:sp>
      <p:sp>
        <p:nvSpPr>
          <p:cNvPr id="606" name="Serial"/>
          <p:cNvSpPr/>
          <p:nvPr/>
        </p:nvSpPr>
        <p:spPr>
          <a:xfrm>
            <a:off x="12072548" y="10455767"/>
            <a:ext cx="3487046" cy="18640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rPr dirty="0"/>
              <a:t>Serial</a:t>
            </a:r>
          </a:p>
        </p:txBody>
      </p:sp>
      <p:sp>
        <p:nvSpPr>
          <p:cNvPr id="607" name="Ethernet"/>
          <p:cNvSpPr/>
          <p:nvPr/>
        </p:nvSpPr>
        <p:spPr>
          <a:xfrm>
            <a:off x="15819267" y="10455766"/>
            <a:ext cx="3487046" cy="18640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rPr dirty="0"/>
              <a:t>Ethernet</a:t>
            </a:r>
          </a:p>
        </p:txBody>
      </p:sp>
      <p:sp>
        <p:nvSpPr>
          <p:cNvPr id="608" name="SPI"/>
          <p:cNvSpPr/>
          <p:nvPr/>
        </p:nvSpPr>
        <p:spPr>
          <a:xfrm>
            <a:off x="19565986" y="10455765"/>
            <a:ext cx="3487047" cy="18640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t>SPI</a:t>
            </a:r>
          </a:p>
        </p:txBody>
      </p:sp>
      <p:sp>
        <p:nvSpPr>
          <p:cNvPr id="609" name="USB"/>
          <p:cNvSpPr/>
          <p:nvPr/>
        </p:nvSpPr>
        <p:spPr>
          <a:xfrm>
            <a:off x="15819267" y="8319459"/>
            <a:ext cx="3487046" cy="18640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t>USB</a:t>
            </a:r>
          </a:p>
        </p:txBody>
      </p:sp>
      <p:sp>
        <p:nvSpPr>
          <p:cNvPr id="610" name="CANBus"/>
          <p:cNvSpPr/>
          <p:nvPr/>
        </p:nvSpPr>
        <p:spPr>
          <a:xfrm>
            <a:off x="19565986" y="8319459"/>
            <a:ext cx="3487047" cy="18640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t>CANBus</a:t>
            </a:r>
          </a:p>
        </p:txBody>
      </p:sp>
      <p:sp>
        <p:nvSpPr>
          <p:cNvPr id="611" name="RF"/>
          <p:cNvSpPr/>
          <p:nvPr/>
        </p:nvSpPr>
        <p:spPr>
          <a:xfrm>
            <a:off x="15819265" y="3875005"/>
            <a:ext cx="3487047" cy="18640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rPr dirty="0"/>
              <a:t>RF</a:t>
            </a:r>
          </a:p>
        </p:txBody>
      </p:sp>
      <p:sp>
        <p:nvSpPr>
          <p:cNvPr id="612" name="RFID"/>
          <p:cNvSpPr/>
          <p:nvPr/>
        </p:nvSpPr>
        <p:spPr>
          <a:xfrm>
            <a:off x="12072548" y="5967038"/>
            <a:ext cx="3487046" cy="18640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rPr dirty="0"/>
              <a:t>RFID</a:t>
            </a:r>
          </a:p>
        </p:txBody>
      </p:sp>
      <p:sp>
        <p:nvSpPr>
          <p:cNvPr id="613" name="WiFi"/>
          <p:cNvSpPr/>
          <p:nvPr/>
        </p:nvSpPr>
        <p:spPr>
          <a:xfrm>
            <a:off x="19565983" y="3875005"/>
            <a:ext cx="3487046" cy="18640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t>WiFi</a:t>
            </a:r>
          </a:p>
        </p:txBody>
      </p:sp>
      <p:sp>
        <p:nvSpPr>
          <p:cNvPr id="614" name="LoRA"/>
          <p:cNvSpPr/>
          <p:nvPr/>
        </p:nvSpPr>
        <p:spPr>
          <a:xfrm>
            <a:off x="15819265" y="5931368"/>
            <a:ext cx="3487047" cy="18640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t>LoRA</a:t>
            </a:r>
          </a:p>
        </p:txBody>
      </p:sp>
      <p:sp>
        <p:nvSpPr>
          <p:cNvPr id="17" name="Serial"/>
          <p:cNvSpPr/>
          <p:nvPr/>
        </p:nvSpPr>
        <p:spPr>
          <a:xfrm>
            <a:off x="12072548" y="8363733"/>
            <a:ext cx="3487046" cy="186407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rPr lang="es-MX" dirty="0" smtClean="0"/>
              <a:t>I2C</a:t>
            </a:r>
            <a:endParaRPr dirty="0"/>
          </a:p>
        </p:txBody>
      </p:sp>
      <p:sp>
        <p:nvSpPr>
          <p:cNvPr id="18" name="RFID"/>
          <p:cNvSpPr/>
          <p:nvPr/>
        </p:nvSpPr>
        <p:spPr>
          <a:xfrm>
            <a:off x="19565983" y="5931368"/>
            <a:ext cx="3487046" cy="18640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r>
              <a:rPr lang="es-MX" dirty="0" smtClean="0"/>
              <a:t>NFC</a:t>
            </a:r>
            <a:endParaRPr dirty="0"/>
          </a:p>
        </p:txBody>
      </p:sp>
      <p:pic>
        <p:nvPicPr>
          <p:cNvPr id="7170" name="Picture 2" descr="CAN BUS Analysis | Dev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07" y="8319459"/>
            <a:ext cx="8165239" cy="40003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iFi Communication Between Two ESP8266 Based MCU Through the Home Router -  Instruc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82" y="3687316"/>
            <a:ext cx="6742688" cy="4488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STM32F401RE</a:t>
            </a:r>
            <a:endParaRPr dirty="0"/>
          </a:p>
        </p:txBody>
      </p:sp>
      <p:pic>
        <p:nvPicPr>
          <p:cNvPr id="2052" name="Picture 4" descr="STM32F401xE block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46" y="3525491"/>
            <a:ext cx="10612871" cy="994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888" y="8755523"/>
            <a:ext cx="4489738" cy="383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echa izquierda y derecha 5"/>
          <p:cNvSpPr/>
          <p:nvPr/>
        </p:nvSpPr>
        <p:spPr>
          <a:xfrm>
            <a:off x="12940145" y="10228252"/>
            <a:ext cx="3269673" cy="886691"/>
          </a:xfrm>
          <a:prstGeom prst="left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7954" y="3525491"/>
            <a:ext cx="5208890" cy="3576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15765479" y="7111286"/>
            <a:ext cx="687384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EL MICROCONTROLADOR</a:t>
            </a:r>
            <a:br>
              <a:rPr kumimoji="0" lang="es-MX" sz="4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</a:br>
            <a:r>
              <a:rPr kumimoji="0" lang="es-MX" sz="4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ES EL CHIP NO LA PLACA</a:t>
            </a:r>
            <a:endParaRPr kumimoji="0" lang="es-MX" sz="4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614726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Agenda</a:t>
            </a:r>
            <a:endParaRPr dirty="0"/>
          </a:p>
        </p:txBody>
      </p:sp>
      <p:sp>
        <p:nvSpPr>
          <p:cNvPr id="223" name="TextBox 5"/>
          <p:cNvSpPr txBox="1"/>
          <p:nvPr/>
        </p:nvSpPr>
        <p:spPr>
          <a:xfrm>
            <a:off x="1579418" y="9100470"/>
            <a:ext cx="1061258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MX" dirty="0" smtClean="0"/>
              <a:t/>
            </a:r>
            <a:br>
              <a:rPr lang="es-MX" dirty="0" smtClean="0"/>
            </a:b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1579418" y="3535802"/>
            <a:ext cx="88392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400" b="1" dirty="0" smtClean="0">
                <a:solidFill>
                  <a:schemeClr val="tx1"/>
                </a:solidFill>
                <a:latin typeface="Bodoni SvtyTwo ITC TT-Book (Cuerpo)"/>
                <a:cs typeface="Arial" panose="020B0604020202020204" pitchFamily="34" charset="0"/>
              </a:rPr>
              <a:t>¿Qué es la Mecatrónica?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400" b="1" dirty="0" smtClean="0">
                <a:solidFill>
                  <a:schemeClr val="tx2">
                    <a:lumMod val="50000"/>
                  </a:schemeClr>
                </a:solidFill>
                <a:latin typeface="Bodoni SvtyTwo ITC TT-Book (Cuerpo)"/>
                <a:cs typeface="Arial" panose="020B0604020202020204" pitchFamily="34" charset="0"/>
              </a:rPr>
              <a:t>¿Qué es un Sensor?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400" b="1" dirty="0">
                <a:solidFill>
                  <a:schemeClr val="tx2">
                    <a:lumMod val="50000"/>
                  </a:schemeClr>
                </a:solidFill>
                <a:latin typeface="Bodoni SvtyTwo ITC TT-Book (Cuerpo)"/>
                <a:cs typeface="Arial" panose="020B0604020202020204" pitchFamily="34" charset="0"/>
              </a:rPr>
              <a:t>¿Qué es un Actuador</a:t>
            </a:r>
            <a:r>
              <a:rPr lang="es-MX" sz="4400" b="1" dirty="0" smtClean="0">
                <a:solidFill>
                  <a:schemeClr val="tx2">
                    <a:lumMod val="50000"/>
                  </a:schemeClr>
                </a:solidFill>
                <a:latin typeface="Bodoni SvtyTwo ITC TT-Book (Cuerpo)"/>
                <a:cs typeface="Arial" panose="020B0604020202020204" pitchFamily="34" charset="0"/>
              </a:rPr>
              <a:t>?</a:t>
            </a:r>
            <a:endParaRPr lang="es-MX" sz="4400" b="1" dirty="0" smtClean="0">
              <a:solidFill>
                <a:schemeClr val="tx2">
                  <a:lumMod val="50000"/>
                </a:schemeClr>
              </a:solidFill>
              <a:latin typeface="Bodoni SvtyTwo ITC TT-Book (Cuerpo)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400" b="1" dirty="0" smtClean="0">
                <a:solidFill>
                  <a:schemeClr val="tx2">
                    <a:lumMod val="50000"/>
                  </a:schemeClr>
                </a:solidFill>
                <a:latin typeface="Bodoni SvtyTwo ITC TT-Book (Cuerpo)"/>
                <a:cs typeface="Arial" panose="020B0604020202020204" pitchFamily="34" charset="0"/>
              </a:rPr>
              <a:t>Controladores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400" b="1" dirty="0" smtClean="0">
                <a:solidFill>
                  <a:schemeClr val="tx2">
                    <a:lumMod val="50000"/>
                  </a:schemeClr>
                </a:solidFill>
                <a:latin typeface="Bodoni SvtyTwo ITC TT-Book (Cuerpo)"/>
                <a:cs typeface="Arial" panose="020B0604020202020204" pitchFamily="34" charset="0"/>
              </a:rPr>
              <a:t>STM32F401RE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400" b="1" dirty="0" smtClean="0">
                <a:solidFill>
                  <a:schemeClr val="tx2">
                    <a:lumMod val="50000"/>
                  </a:schemeClr>
                </a:solidFill>
                <a:latin typeface="Bodoni SvtyTwo ITC TT-Book (Cuerpo)"/>
                <a:cs typeface="Arial" panose="020B0604020202020204" pitchFamily="34" charset="0"/>
              </a:rPr>
              <a:t>NUCLEO-F401RE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4400" b="1" dirty="0" smtClean="0">
                <a:solidFill>
                  <a:schemeClr val="tx2">
                    <a:lumMod val="50000"/>
                  </a:schemeClr>
                </a:solidFill>
                <a:latin typeface="Bodoni SvtyTwo ITC TT-Book (Cuerpo)"/>
                <a:cs typeface="Arial" panose="020B0604020202020204" pitchFamily="34" charset="0"/>
              </a:rPr>
              <a:t>HAL &amp; LL Drivers</a:t>
            </a:r>
            <a:endParaRPr lang="es-MX" sz="4400" b="1" dirty="0" smtClean="0">
              <a:solidFill>
                <a:schemeClr val="tx2">
                  <a:lumMod val="50000"/>
                </a:schemeClr>
              </a:solidFill>
              <a:latin typeface="Bodoni SvtyTwo ITC TT-Book (Cuerpo)"/>
              <a:cs typeface="Arial" panose="020B0604020202020204" pitchFamily="34" charset="0"/>
            </a:endParaRPr>
          </a:p>
          <a:p>
            <a:pPr algn="l"/>
            <a:endParaRPr lang="es-MX" sz="36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s-MX" sz="3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s-MX" sz="36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solidFill>
                  <a:schemeClr val="bg1"/>
                </a:solidFill>
              </a:rPr>
              <a:t/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3" name="AutoShape 2" descr="Imagen de 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791" y="3849860"/>
            <a:ext cx="9171709" cy="9033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How To Turn 'Death By PowerPoint' Into A Career Advant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8" y="9146522"/>
            <a:ext cx="11975964" cy="37365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/>
              <a:t>NUCLEO-F401RE</a:t>
            </a:r>
            <a:endParaRPr dirty="0"/>
          </a:p>
        </p:txBody>
      </p:sp>
      <p:sp>
        <p:nvSpPr>
          <p:cNvPr id="6" name="Flecha izquierda y derecha 5"/>
          <p:cNvSpPr/>
          <p:nvPr/>
        </p:nvSpPr>
        <p:spPr>
          <a:xfrm>
            <a:off x="12385964" y="10214223"/>
            <a:ext cx="5249957" cy="886691"/>
          </a:xfrm>
          <a:prstGeom prst="left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783464"/>
            <a:ext cx="5208890" cy="3576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11775096" y="7543307"/>
            <a:ext cx="604269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NO</a:t>
            </a:r>
            <a:r>
              <a:rPr kumimoji="0" lang="es-MX" sz="40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ES UN ARDUINO</a:t>
            </a:r>
            <a:endParaRPr kumimoji="0" lang="es-MX" sz="4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454" y="7543307"/>
            <a:ext cx="4943475" cy="561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657" y="3954173"/>
            <a:ext cx="10286567" cy="841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stm32mp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7207" y="3539018"/>
            <a:ext cx="3271968" cy="327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966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/>
              <a:t>NUCLEO-F401RE</a:t>
            </a:r>
            <a:endParaRPr dirty="0"/>
          </a:p>
        </p:txBody>
      </p:sp>
      <p:sp>
        <p:nvSpPr>
          <p:cNvPr id="6" name="Flecha izquierda y derecha 5"/>
          <p:cNvSpPr/>
          <p:nvPr/>
        </p:nvSpPr>
        <p:spPr>
          <a:xfrm>
            <a:off x="12385964" y="10214223"/>
            <a:ext cx="5249957" cy="886691"/>
          </a:xfrm>
          <a:prstGeom prst="left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783464"/>
            <a:ext cx="5208890" cy="3576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/>
          <p:cNvSpPr txBox="1"/>
          <p:nvPr/>
        </p:nvSpPr>
        <p:spPr>
          <a:xfrm>
            <a:off x="11775096" y="7543307"/>
            <a:ext cx="604269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0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NO</a:t>
            </a:r>
            <a:r>
              <a:rPr kumimoji="0" lang="es-MX" sz="4000" b="1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ES UN ARDUINO</a:t>
            </a:r>
            <a:endParaRPr kumimoji="0" lang="es-MX" sz="4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454" y="7543307"/>
            <a:ext cx="4943475" cy="561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657" y="3954173"/>
            <a:ext cx="10286567" cy="841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stm32mp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7207" y="3539018"/>
            <a:ext cx="3271968" cy="327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274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HAL &amp; LL Drivers</a:t>
            </a: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338512"/>
            <a:ext cx="13897408" cy="9382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632" y="4117434"/>
            <a:ext cx="7846868" cy="7824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8204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¿Dudas?</a:t>
            </a:r>
            <a:endParaRPr dirty="0"/>
          </a:p>
        </p:txBody>
      </p:sp>
      <p:pic>
        <p:nvPicPr>
          <p:cNvPr id="12290" name="Picture 2" descr="Dilbert on PowerPoint | SlideGenius Presentation Agen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9" y="4682836"/>
            <a:ext cx="18797850" cy="587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121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¿Qué es la Mecatrónica?</a:t>
            </a:r>
            <a:endParaRPr dirty="0"/>
          </a:p>
        </p:txBody>
      </p:sp>
      <p:sp>
        <p:nvSpPr>
          <p:cNvPr id="223" name="TextBox 5"/>
          <p:cNvSpPr txBox="1"/>
          <p:nvPr/>
        </p:nvSpPr>
        <p:spPr>
          <a:xfrm>
            <a:off x="1579418" y="9100470"/>
            <a:ext cx="1061258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MX" dirty="0" smtClean="0"/>
              <a:t/>
            </a:r>
            <a:br>
              <a:rPr lang="es-MX" dirty="0" smtClean="0"/>
            </a:b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1579418" y="3849860"/>
            <a:ext cx="10612582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Ciencia multidisciplinaria de la ingeniería que tiene como objetivo la integración sinérgica de la mecánica, la electrónica y la teoría del control en el diseño y la fabricación de productos.(</a:t>
            </a:r>
            <a:r>
              <a:rPr lang="es-MX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</a:p>
          <a:p>
            <a:pPr algn="l"/>
            <a:endParaRPr lang="es-MX" sz="36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ciencia de percibir y manipular el </a:t>
            </a:r>
            <a:r>
              <a:rPr lang="es-MX" sz="3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mundo físico</a:t>
            </a: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través de dispositivos controlados por computadora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.(</a:t>
            </a:r>
            <a:r>
              <a:rPr lang="es-MX" sz="3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MX" sz="3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endParaRPr lang="es-MX" sz="36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s-MX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Zaeh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Michael y </a:t>
            </a:r>
            <a:r>
              <a:rPr lang="es-MX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Gao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Robert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“</a:t>
            </a:r>
            <a:r>
              <a:rPr lang="es-MX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Encyclopedia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s-MX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Springer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Berlín Heidelberg, 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2014.</a:t>
            </a:r>
          </a:p>
          <a:p>
            <a:pPr marL="514350" indent="-514350" algn="l">
              <a:buAutoNum type="arabicPeriod"/>
            </a:pPr>
            <a:endParaRPr lang="es-MX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l">
              <a:buAutoNum type="arabicPeriod"/>
            </a:pPr>
            <a:r>
              <a:rPr lang="es-MX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Dieter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Fox, </a:t>
            </a:r>
            <a:r>
              <a:rPr lang="es-MX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Sebastian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Thrun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Wolfram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Burgard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MX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</a:t>
            </a:r>
            <a:r>
              <a:rPr lang="es-MX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  <a:r>
              <a:rPr lang="es-MX" sz="2800" dirty="0" smtClean="0"/>
              <a:t>MIT </a:t>
            </a:r>
            <a:r>
              <a:rPr lang="es-MX" sz="2800" dirty="0" err="1"/>
              <a:t>Press</a:t>
            </a:r>
            <a:r>
              <a:rPr lang="es-MX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2005.</a:t>
            </a:r>
            <a:endParaRPr lang="es-MX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solidFill>
                  <a:schemeClr val="bg1"/>
                </a:solidFill>
              </a:rPr>
              <a:t/>
            </a:r>
            <a:br>
              <a:rPr lang="es-MX" dirty="0">
                <a:solidFill>
                  <a:schemeClr val="bg1"/>
                </a:solidFill>
              </a:rPr>
            </a:b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8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341" y="3420554"/>
            <a:ext cx="9087604" cy="90762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989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47" y="1899081"/>
            <a:ext cx="9528974" cy="9517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o V-Belt Maintenance for Electric Motor Efficiency - Grainger  KnowH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27" y="1899081"/>
            <a:ext cx="6334702" cy="41324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nufacturer PCB Assembly For Electronic Products, For Electronic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27" y="7283741"/>
            <a:ext cx="6334702" cy="41324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mium Photo | Abstract modern tech of programming code screen developer c  programming language of computer script and technology background of  softw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9" y="1899081"/>
            <a:ext cx="6334702" cy="41324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7-us.googleusercontent.com/2QEdNL8j9T-hYLKID84f81WhctKh-Uif5rNWYhOHS2lTu1f8kghoSCAKG5WXEbMiPGKlTETITjrD41Oz1SBOvuiyYdBPfgIYUjMiAZMYslpn4PZhoiRyqdITwdIFNTiAjkeo7hMUfORZosXB7ksp5Q=n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50" y="7283741"/>
            <a:ext cx="6408091" cy="41324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274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Sistema Mecatrónico</a:t>
            </a:r>
            <a:endParaRPr dirty="0"/>
          </a:p>
        </p:txBody>
      </p:sp>
      <p:sp>
        <p:nvSpPr>
          <p:cNvPr id="239" name="TextBox 5"/>
          <p:cNvSpPr txBox="1"/>
          <p:nvPr/>
        </p:nvSpPr>
        <p:spPr>
          <a:xfrm>
            <a:off x="3528363" y="10914264"/>
            <a:ext cx="19524518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sz="3600" dirty="0" smtClean="0"/>
              <a:t>Mide una magnitud física del mundo real, realiza operaciones matemáticas según una lógica programada sobre las mediciones y en consecuencia actúa sobre el mundo físico en el que convive.</a:t>
            </a:r>
            <a:endParaRPr sz="3600" dirty="0"/>
          </a:p>
        </p:txBody>
      </p:sp>
      <p:sp>
        <p:nvSpPr>
          <p:cNvPr id="254" name="Round Single Corner Rectangle 7"/>
          <p:cNvSpPr/>
          <p:nvPr/>
        </p:nvSpPr>
        <p:spPr>
          <a:xfrm>
            <a:off x="8233064" y="3687920"/>
            <a:ext cx="7751618" cy="645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029" y="0"/>
                </a:lnTo>
                <a:cubicBezTo>
                  <a:pt x="20449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76200">
            <a:solidFill>
              <a:srgbClr val="0B5190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55" name="TextBox 8"/>
          <p:cNvSpPr txBox="1"/>
          <p:nvPr/>
        </p:nvSpPr>
        <p:spPr>
          <a:xfrm>
            <a:off x="11002870" y="9114476"/>
            <a:ext cx="2669207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COMPUTO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Striped Right Arrow 9"/>
          <p:cNvSpPr/>
          <p:nvPr/>
        </p:nvSpPr>
        <p:spPr>
          <a:xfrm>
            <a:off x="6697419" y="6001629"/>
            <a:ext cx="1295400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close/>
              </a:path>
            </a:pathLst>
          </a:custGeom>
          <a:solidFill>
            <a:srgbClr val="0F6FC6"/>
          </a:solidFill>
          <a:ln w="50800">
            <a:solidFill>
              <a:srgbClr val="0B5190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952500" y="3590425"/>
            <a:ext cx="5386108" cy="644261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30" y="4446586"/>
            <a:ext cx="5941086" cy="4518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8"/>
          <p:cNvSpPr txBox="1"/>
          <p:nvPr/>
        </p:nvSpPr>
        <p:spPr>
          <a:xfrm>
            <a:off x="2236016" y="8879203"/>
            <a:ext cx="258469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MEDICIÓN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04" y="4627132"/>
            <a:ext cx="4914900" cy="4181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315" y="4656467"/>
            <a:ext cx="5232602" cy="4099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Rectángulo 30"/>
          <p:cNvSpPr/>
          <p:nvPr/>
        </p:nvSpPr>
        <p:spPr>
          <a:xfrm>
            <a:off x="17879138" y="3496559"/>
            <a:ext cx="5582278" cy="644261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18786352" y="9060169"/>
            <a:ext cx="2965283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ACTUACIÓN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triped Right Arrow 9"/>
          <p:cNvSpPr/>
          <p:nvPr/>
        </p:nvSpPr>
        <p:spPr>
          <a:xfrm>
            <a:off x="16343493" y="6045803"/>
            <a:ext cx="1295400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close/>
              </a:path>
            </a:pathLst>
          </a:custGeom>
          <a:solidFill>
            <a:srgbClr val="0F6FC6"/>
          </a:solidFill>
          <a:ln w="50800">
            <a:solidFill>
              <a:srgbClr val="0B5190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Ejemplos de Sistemas Mecatrónicos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81" y="3252263"/>
            <a:ext cx="6935801" cy="4880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126" y="3260702"/>
            <a:ext cx="6555073" cy="4871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51" y="8404493"/>
            <a:ext cx="3272222" cy="4507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381" y="8586621"/>
            <a:ext cx="8042378" cy="4143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125" y="8586621"/>
            <a:ext cx="8716383" cy="4143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27783" y="3345837"/>
            <a:ext cx="5503718" cy="4786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14161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Medición</a:t>
            </a:r>
            <a:endParaRPr dirty="0"/>
          </a:p>
        </p:txBody>
      </p:sp>
      <p:sp>
        <p:nvSpPr>
          <p:cNvPr id="223" name="TextBox 5"/>
          <p:cNvSpPr txBox="1"/>
          <p:nvPr/>
        </p:nvSpPr>
        <p:spPr>
          <a:xfrm>
            <a:off x="1579418" y="9100470"/>
            <a:ext cx="1061258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MX" dirty="0" smtClean="0"/>
              <a:t/>
            </a:r>
            <a:br>
              <a:rPr lang="es-MX" dirty="0" smtClean="0"/>
            </a:b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563" y="3273137"/>
            <a:ext cx="8165040" cy="10052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6" y="6879775"/>
            <a:ext cx="14138809" cy="57340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351" y="9953859"/>
            <a:ext cx="3057525" cy="30194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381000">
              <a:srgbClr val="7030A0"/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7" name="CuadroTexto 16"/>
          <p:cNvSpPr txBox="1"/>
          <p:nvPr/>
        </p:nvSpPr>
        <p:spPr>
          <a:xfrm>
            <a:off x="3093580" y="11479620"/>
            <a:ext cx="20630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b="1" dirty="0" smtClean="0">
                <a:solidFill>
                  <a:srgbClr val="FF0000"/>
                </a:solidFill>
              </a:rPr>
              <a:t>[°C] -&gt; [Volts]</a:t>
            </a:r>
            <a:endParaRPr kumimoji="0" lang="es-MX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Palatino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533" y="3785095"/>
            <a:ext cx="3432974" cy="242892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368300">
              <a:srgbClr val="92D050"/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7833" y="10126757"/>
            <a:ext cx="3481717" cy="239820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381000">
              <a:schemeClr val="tx1"/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16" y="4051840"/>
            <a:ext cx="3829050" cy="21621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381000">
              <a:srgbClr val="0070C0"/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0" name="CuadroTexto 9"/>
          <p:cNvSpPr txBox="1"/>
          <p:nvPr/>
        </p:nvSpPr>
        <p:spPr>
          <a:xfrm>
            <a:off x="831069" y="5592650"/>
            <a:ext cx="6540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b="1" dirty="0" smtClean="0">
                <a:solidFill>
                  <a:srgbClr val="FF0000"/>
                </a:solidFill>
              </a:rPr>
              <a:t>[°C]</a:t>
            </a:r>
            <a:endParaRPr kumimoji="0" lang="es-MX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Palatino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595765" y="5592650"/>
            <a:ext cx="10595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b="1" dirty="0" smtClean="0">
                <a:solidFill>
                  <a:srgbClr val="FF0000"/>
                </a:solidFill>
              </a:rPr>
              <a:t>[Volts]</a:t>
            </a:r>
            <a:endParaRPr kumimoji="0" lang="es-MX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Palatino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1934460" y="11951544"/>
            <a:ext cx="11637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b="1" dirty="0" smtClean="0">
                <a:solidFill>
                  <a:srgbClr val="FF0000"/>
                </a:solidFill>
              </a:rPr>
              <a:t>[Datos]</a:t>
            </a:r>
            <a:endParaRPr kumimoji="0" lang="es-MX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Palatin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262" y="3637480"/>
            <a:ext cx="1466850" cy="272415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381000">
              <a:srgbClr val="FF0000"/>
            </a:glow>
            <a:outerShdw blurRad="101600" dist="50800" dir="7200000" algn="tl" rotWithShape="0">
              <a:schemeClr val="bg1">
                <a:alpha val="45000"/>
              </a:scheme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5" name="CuadroTexto 24"/>
          <p:cNvSpPr txBox="1"/>
          <p:nvPr/>
        </p:nvSpPr>
        <p:spPr>
          <a:xfrm>
            <a:off x="10040894" y="5771918"/>
            <a:ext cx="10595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2400" b="1" dirty="0" smtClean="0">
                <a:solidFill>
                  <a:srgbClr val="FF0000"/>
                </a:solidFill>
              </a:rPr>
              <a:t>[Volts]</a:t>
            </a:r>
            <a:endParaRPr kumimoji="0" lang="es-MX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733573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¿Qué es un Sensor?</a:t>
            </a:r>
            <a:endParaRPr dirty="0"/>
          </a:p>
        </p:txBody>
      </p:sp>
      <p:sp>
        <p:nvSpPr>
          <p:cNvPr id="223" name="TextBox 5"/>
          <p:cNvSpPr txBox="1"/>
          <p:nvPr/>
        </p:nvSpPr>
        <p:spPr>
          <a:xfrm>
            <a:off x="1579418" y="9100470"/>
            <a:ext cx="1061258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MX" dirty="0" smtClean="0"/>
              <a:t/>
            </a:r>
            <a:br>
              <a:rPr lang="es-MX" dirty="0" smtClean="0"/>
            </a:br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95" y="3588093"/>
            <a:ext cx="14138809" cy="57340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uadroTexto 2"/>
          <p:cNvSpPr txBox="1"/>
          <p:nvPr/>
        </p:nvSpPr>
        <p:spPr>
          <a:xfrm>
            <a:off x="5820864" y="9849391"/>
            <a:ext cx="1274227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dirty="0" smtClean="0"/>
              <a:t>Dispositivos que miden </a:t>
            </a:r>
            <a:r>
              <a:rPr lang="es-MX" b="1" dirty="0" smtClean="0"/>
              <a:t>magnitudes</a:t>
            </a:r>
            <a:r>
              <a:rPr lang="es-MX" dirty="0" smtClean="0"/>
              <a:t> físicas y convertirlas en señales </a:t>
            </a:r>
            <a:br>
              <a:rPr lang="es-MX" dirty="0" smtClean="0"/>
            </a:br>
            <a:r>
              <a:rPr lang="es-MX" dirty="0" smtClean="0"/>
              <a:t>que pueden ser medidas por instrumentos o por observación.</a:t>
            </a:r>
            <a:endParaRPr kumimoji="0" lang="es-MX" sz="32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820864" y="11345057"/>
            <a:ext cx="1280639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dirty="0" smtClean="0"/>
              <a:t>Las Señales que trabaja la electrónica suelen ser de </a:t>
            </a:r>
            <a:r>
              <a:rPr lang="es-MX" b="1" dirty="0" smtClean="0"/>
              <a:t>tensión [Volts]</a:t>
            </a:r>
            <a:r>
              <a:rPr lang="es-MX" dirty="0" smtClean="0"/>
              <a:t>, </a:t>
            </a:r>
            <a:br>
              <a:rPr lang="es-MX" dirty="0" smtClean="0"/>
            </a:br>
            <a:r>
              <a:rPr lang="es-MX" b="1" dirty="0" smtClean="0"/>
              <a:t>corriente [Amperes] </a:t>
            </a:r>
            <a:r>
              <a:rPr lang="es-MX" dirty="0" smtClean="0"/>
              <a:t>o </a:t>
            </a:r>
            <a:r>
              <a:rPr lang="es-MX" b="1" dirty="0" smtClean="0"/>
              <a:t>resistencia [Ohms</a:t>
            </a:r>
            <a:r>
              <a:rPr lang="es-MX" dirty="0" smtClean="0"/>
              <a:t>] variables en el tiempo.</a:t>
            </a:r>
            <a:endParaRPr kumimoji="0" lang="es-MX" sz="32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0890487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is Robo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Tipos de Sensor</a:t>
            </a:r>
            <a:endParaRPr dirty="0"/>
          </a:p>
        </p:txBody>
      </p:sp>
      <p:sp>
        <p:nvSpPr>
          <p:cNvPr id="223" name="TextBox 5"/>
          <p:cNvSpPr txBox="1"/>
          <p:nvPr/>
        </p:nvSpPr>
        <p:spPr>
          <a:xfrm>
            <a:off x="1579418" y="9100470"/>
            <a:ext cx="1061258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s-MX" dirty="0" smtClean="0"/>
              <a:t/>
            </a:r>
            <a:br>
              <a:rPr lang="es-MX" dirty="0" smtClean="0"/>
            </a:br>
            <a:endParaRPr dirty="0"/>
          </a:p>
        </p:txBody>
      </p:sp>
      <p:sp>
        <p:nvSpPr>
          <p:cNvPr id="8" name="CuadroTexto 7"/>
          <p:cNvSpPr txBox="1"/>
          <p:nvPr/>
        </p:nvSpPr>
        <p:spPr>
          <a:xfrm>
            <a:off x="15552593" y="5073780"/>
            <a:ext cx="818333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b="1" u="sng" dirty="0" smtClean="0"/>
              <a:t>Pasivos: </a:t>
            </a:r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dirty="0" smtClean="0"/>
              <a:t>No requieren una fuente de energía externa.</a:t>
            </a:r>
            <a:endParaRPr kumimoji="0" lang="es-MX" sz="32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141" y="5335016"/>
            <a:ext cx="6046814" cy="221960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cxnSp>
        <p:nvCxnSpPr>
          <p:cNvPr id="9" name="Conector recto de flecha 8"/>
          <p:cNvCxnSpPr>
            <a:stCxn id="5" idx="1"/>
          </p:cNvCxnSpPr>
          <p:nvPr/>
        </p:nvCxnSpPr>
        <p:spPr>
          <a:xfrm flipH="1" flipV="1">
            <a:off x="1579418" y="6444819"/>
            <a:ext cx="920723" cy="1"/>
          </a:xfrm>
          <a:prstGeom prst="straightConnector1">
            <a:avLst/>
          </a:prstGeom>
          <a:noFill/>
          <a:ln w="76200" cap="flat">
            <a:solidFill>
              <a:srgbClr val="414141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Conector recto de flecha 14"/>
          <p:cNvCxnSpPr/>
          <p:nvPr/>
        </p:nvCxnSpPr>
        <p:spPr>
          <a:xfrm flipH="1" flipV="1">
            <a:off x="8546955" y="6444818"/>
            <a:ext cx="920723" cy="1"/>
          </a:xfrm>
          <a:prstGeom prst="straightConnector1">
            <a:avLst/>
          </a:prstGeom>
          <a:noFill/>
          <a:ln w="76200" cap="flat">
            <a:solidFill>
              <a:srgbClr val="414141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CuadroTexto 11"/>
          <p:cNvSpPr txBox="1"/>
          <p:nvPr/>
        </p:nvSpPr>
        <p:spPr>
          <a:xfrm>
            <a:off x="1073447" y="5647139"/>
            <a:ext cx="13336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Física</a:t>
            </a:r>
            <a:endParaRPr kumimoji="0" lang="es-MX" sz="32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639951" y="5625290"/>
            <a:ext cx="10772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Dato</a:t>
            </a:r>
            <a:endParaRPr kumimoji="0" lang="es-MX" sz="32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731818" y="8670188"/>
            <a:ext cx="782265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b="1" u="sng" dirty="0" smtClean="0"/>
              <a:t>Analógico: </a:t>
            </a:r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dirty="0" smtClean="0"/>
              <a:t>De ellos se obtiene una señal de tensión o</a:t>
            </a:r>
            <a:br>
              <a:rPr lang="es-MX" dirty="0" smtClean="0"/>
            </a:br>
            <a:r>
              <a:rPr lang="es-MX" dirty="0" smtClean="0"/>
              <a:t> corriente eléctrica medible.</a:t>
            </a:r>
            <a:endParaRPr kumimoji="0" lang="es-MX" sz="32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898" y="10540823"/>
            <a:ext cx="5663299" cy="186638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cxnSp>
        <p:nvCxnSpPr>
          <p:cNvPr id="23" name="Conector recto de flecha 22"/>
          <p:cNvCxnSpPr/>
          <p:nvPr/>
        </p:nvCxnSpPr>
        <p:spPr>
          <a:xfrm flipH="1" flipV="1">
            <a:off x="1676097" y="11486181"/>
            <a:ext cx="920723" cy="1"/>
          </a:xfrm>
          <a:prstGeom prst="straightConnector1">
            <a:avLst/>
          </a:prstGeom>
          <a:noFill/>
          <a:ln w="76200" cap="flat">
            <a:solidFill>
              <a:srgbClr val="414141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CuadroTexto 23"/>
          <p:cNvSpPr txBox="1"/>
          <p:nvPr/>
        </p:nvSpPr>
        <p:spPr>
          <a:xfrm>
            <a:off x="1166965" y="10689365"/>
            <a:ext cx="13336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Física</a:t>
            </a:r>
            <a:endParaRPr kumimoji="0" lang="es-MX" sz="32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 flipH="1" flipV="1">
            <a:off x="8447113" y="11430390"/>
            <a:ext cx="920723" cy="1"/>
          </a:xfrm>
          <a:prstGeom prst="straightConnector1">
            <a:avLst/>
          </a:prstGeom>
          <a:noFill/>
          <a:ln w="76200" cap="flat">
            <a:solidFill>
              <a:srgbClr val="414141"/>
            </a:solidFill>
            <a:prstDash val="solid"/>
            <a:miter lim="400000"/>
            <a:headEnd type="arrow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CuadroTexto 25"/>
          <p:cNvSpPr txBox="1"/>
          <p:nvPr/>
        </p:nvSpPr>
        <p:spPr>
          <a:xfrm>
            <a:off x="8602584" y="10611360"/>
            <a:ext cx="248786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Electricidad</a:t>
            </a:r>
            <a:endParaRPr kumimoji="0" lang="es-MX" sz="32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731818" y="3604748"/>
            <a:ext cx="764151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b="1" u="sng" dirty="0" smtClean="0"/>
              <a:t>Digitales: </a:t>
            </a:r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dirty="0" smtClean="0"/>
              <a:t>De ellos se obtiene un valor digital legible</a:t>
            </a:r>
            <a:br>
              <a:rPr lang="es-MX" dirty="0" smtClean="0"/>
            </a:br>
            <a:r>
              <a:rPr lang="es-MX" dirty="0" smtClean="0"/>
              <a:t>por una computadora.</a:t>
            </a:r>
            <a:endParaRPr kumimoji="0" lang="es-MX" sz="32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5552593" y="3672256"/>
            <a:ext cx="770563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b="1" u="sng" dirty="0" smtClean="0"/>
              <a:t>Activos: </a:t>
            </a:r>
            <a:r>
              <a:rPr lang="es-MX" b="1" dirty="0" smtClean="0"/>
              <a:t/>
            </a:r>
            <a:br>
              <a:rPr lang="es-MX" b="1" dirty="0" smtClean="0"/>
            </a:br>
            <a:r>
              <a:rPr lang="es-MX" dirty="0" smtClean="0"/>
              <a:t>Requieren una fuente de energía externa.</a:t>
            </a:r>
            <a:endParaRPr kumimoji="0" lang="es-MX" sz="32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0164" y="6784884"/>
            <a:ext cx="2801336" cy="2717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5534" y="6740714"/>
            <a:ext cx="1671859" cy="2765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0045" y="6686999"/>
            <a:ext cx="4099902" cy="2909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3896" y="3728352"/>
            <a:ext cx="3152199" cy="2432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2" name="Imagen 1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2261" y="9892841"/>
            <a:ext cx="3102779" cy="2456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Sensor muscular MyoWa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063" y="9959132"/>
            <a:ext cx="2323783" cy="23237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hiftdigital.com.ar/images/Nisuta%20Microfono%20Corbatero%20NS-MIC230C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164" y="9797773"/>
            <a:ext cx="2801336" cy="28013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ll effect wheel speed senso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696" y="9881211"/>
            <a:ext cx="3146618" cy="2356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Imagen 1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92980" y="6760684"/>
            <a:ext cx="2990334" cy="2655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1119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399</Words>
  <Application>Microsoft Office PowerPoint</Application>
  <PresentationFormat>Personalizado</PresentationFormat>
  <Paragraphs>120</Paragraphs>
  <Slides>23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5" baseType="lpstr">
      <vt:lpstr>Arial</vt:lpstr>
      <vt:lpstr>Bodoni SvtyTwo ITC TT-Book</vt:lpstr>
      <vt:lpstr>Bodoni SvtyTwo ITC TT-Book (Cuerpo)</vt:lpstr>
      <vt:lpstr>Calibri</vt:lpstr>
      <vt:lpstr>Constantia</vt:lpstr>
      <vt:lpstr>Gill Sans</vt:lpstr>
      <vt:lpstr>Helvetica</vt:lpstr>
      <vt:lpstr>Helvetica Neue</vt:lpstr>
      <vt:lpstr>Helvetica Neue Light</vt:lpstr>
      <vt:lpstr>Palatino</vt:lpstr>
      <vt:lpstr>Zapf Dingbats</vt:lpstr>
      <vt:lpstr>New_Template4</vt:lpstr>
      <vt:lpstr>Introducción a los Microcontroladores </vt:lpstr>
      <vt:lpstr>Agenda</vt:lpstr>
      <vt:lpstr>¿Qué es la Mecatrónica?</vt:lpstr>
      <vt:lpstr>Presentación de PowerPoint</vt:lpstr>
      <vt:lpstr>Sistema Mecatrónico</vt:lpstr>
      <vt:lpstr>Ejemplos de Sistemas Mecatrónicos</vt:lpstr>
      <vt:lpstr>Medición</vt:lpstr>
      <vt:lpstr>¿Qué es un Sensor?</vt:lpstr>
      <vt:lpstr>Tipos de Sensor</vt:lpstr>
      <vt:lpstr>Transductores</vt:lpstr>
      <vt:lpstr>Transductores</vt:lpstr>
      <vt:lpstr>¿ Qué es un Actuador?</vt:lpstr>
      <vt:lpstr>Actuadores</vt:lpstr>
      <vt:lpstr>Controladores</vt:lpstr>
      <vt:lpstr>MCU</vt:lpstr>
      <vt:lpstr>DSP</vt:lpstr>
      <vt:lpstr>Real-Time Operation</vt:lpstr>
      <vt:lpstr>Comunicación</vt:lpstr>
      <vt:lpstr>STM32F401RE</vt:lpstr>
      <vt:lpstr>NUCLEO-F401RE</vt:lpstr>
      <vt:lpstr>NUCLEO-F401RE</vt:lpstr>
      <vt:lpstr>HAL &amp; LL Drivers</vt:lpstr>
      <vt:lpstr>¿Dudas?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and Mechatronics</dc:title>
  <cp:lastModifiedBy>Maximiliano Leonel Vega</cp:lastModifiedBy>
  <cp:revision>118</cp:revision>
  <dcterms:modified xsi:type="dcterms:W3CDTF">2025-04-15T16:04:34Z</dcterms:modified>
</cp:coreProperties>
</file>